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372D70-640A-4FD8-91AF-1A46A1287463}" type="datetimeFigureOut">
              <a:rPr lang="nl-NL" smtClean="0"/>
              <a:pPr/>
              <a:t>26-11-2014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3B7873-22C7-444B-8A46-1F8136D1D427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biodesk.nl/ademhaling/buik_borst_ademhaling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Ademhaling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Slijmvliezen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Functioneren ademhaling</a:t>
            </a:r>
          </a:p>
          <a:p>
            <a:r>
              <a:rPr lang="nl-NL" dirty="0" smtClean="0"/>
              <a:t>Kleur</a:t>
            </a:r>
          </a:p>
          <a:p>
            <a:r>
              <a:rPr lang="nl-NL" dirty="0" smtClean="0"/>
              <a:t>Hemoglobine (kleurstof)</a:t>
            </a:r>
          </a:p>
          <a:p>
            <a:endParaRPr lang="nl-NL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Ductus botalli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Ductus botalli = open verbinding tussen de grote lichaamsslagader (=aorta) en de longslagader (=arteria pulmonalis)</a:t>
            </a:r>
          </a:p>
          <a:p>
            <a:endParaRPr lang="nl-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Pathologie algemene symptomen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Afwijkend adempatroon</a:t>
            </a:r>
          </a:p>
          <a:p>
            <a:r>
              <a:rPr lang="nl-NL" dirty="0" smtClean="0"/>
              <a:t>Blauwverkleuring van huid/slijmvliezen (cyanose)</a:t>
            </a:r>
          </a:p>
          <a:p>
            <a:r>
              <a:rPr lang="nl-NL" dirty="0" smtClean="0"/>
              <a:t>Kortademigheid (dyspneu)</a:t>
            </a:r>
          </a:p>
          <a:p>
            <a:r>
              <a:rPr lang="nl-NL" dirty="0" smtClean="0"/>
              <a:t>Inspanningsproblemen</a:t>
            </a:r>
          </a:p>
          <a:p>
            <a:r>
              <a:rPr lang="nl-NL" dirty="0" smtClean="0"/>
              <a:t>Snelle ademhaling</a:t>
            </a:r>
          </a:p>
          <a:p>
            <a:r>
              <a:rPr lang="nl-NL" dirty="0" smtClean="0"/>
              <a:t>Moeilijk slikken</a:t>
            </a:r>
          </a:p>
          <a:p>
            <a:r>
              <a:rPr lang="nl-NL" dirty="0" smtClean="0"/>
              <a:t>Neusuitvloeiing</a:t>
            </a:r>
          </a:p>
          <a:p>
            <a:r>
              <a:rPr lang="nl-NL" dirty="0" smtClean="0"/>
              <a:t>Piepende ademhaling (stridor)</a:t>
            </a:r>
          </a:p>
          <a:p>
            <a:r>
              <a:rPr lang="nl-NL" dirty="0" smtClean="0"/>
              <a:t>Bloedneus (schuimend/niet schuimend)</a:t>
            </a:r>
            <a:endParaRPr lang="nl-NL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Ziekten van de neusspiegel/neusholten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</a:p>
          <a:p>
            <a:r>
              <a:rPr lang="nl-NL" dirty="0" smtClean="0"/>
              <a:t>Ontsteking van de neusholte</a:t>
            </a:r>
          </a:p>
          <a:p>
            <a:r>
              <a:rPr lang="nl-NL" dirty="0" smtClean="0"/>
              <a:t>Tumoren</a:t>
            </a:r>
            <a:endParaRPr lang="nl-NL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Brachycefale rassen (kortschedelig)</a:t>
            </a:r>
          </a:p>
          <a:p>
            <a:r>
              <a:rPr lang="nl-NL" dirty="0" smtClean="0"/>
              <a:t>Cheiloschisis (hazenlip)</a:t>
            </a:r>
          </a:p>
          <a:p>
            <a:r>
              <a:rPr lang="nl-NL" dirty="0" smtClean="0"/>
              <a:t>Palatoschisis (open gehemelte)</a:t>
            </a:r>
          </a:p>
          <a:p>
            <a:r>
              <a:rPr lang="nl-NL" dirty="0" smtClean="0"/>
              <a:t>Corpora alinea (vreemd voorwerp)</a:t>
            </a:r>
            <a:endParaRPr lang="nl-NL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 van de neusholte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  <a:r>
              <a:rPr lang="nl-NL" dirty="0" smtClean="0"/>
              <a:t>			</a:t>
            </a:r>
            <a:r>
              <a:rPr lang="nl-NL" dirty="0" smtClean="0">
                <a:solidFill>
                  <a:srgbClr val="0070C0"/>
                </a:solidFill>
              </a:rPr>
              <a:t>Oorzaak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- Niezen				- Allergieën </a:t>
            </a:r>
          </a:p>
          <a:p>
            <a:pPr>
              <a:buNone/>
            </a:pPr>
            <a:r>
              <a:rPr lang="nl-NL" dirty="0" smtClean="0"/>
              <a:t>- Neusuitvloeiing	         - Bacteriën</a:t>
            </a:r>
          </a:p>
          <a:p>
            <a:pPr>
              <a:buNone/>
            </a:pPr>
            <a:r>
              <a:rPr lang="nl-NL" dirty="0" smtClean="0"/>
              <a:t>						- Schimmels</a:t>
            </a:r>
          </a:p>
          <a:p>
            <a:pPr>
              <a:buNone/>
            </a:pPr>
            <a:r>
              <a:rPr lang="nl-NL" dirty="0" smtClean="0"/>
              <a:t>						- Virussen </a:t>
            </a:r>
          </a:p>
          <a:p>
            <a:pPr lvl="8"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Goedaardig</a:t>
            </a:r>
          </a:p>
          <a:p>
            <a:r>
              <a:rPr lang="nl-NL" dirty="0" smtClean="0"/>
              <a:t>Kwaadaardig</a:t>
            </a:r>
            <a:endParaRPr lang="nl-NL" dirty="0"/>
          </a:p>
        </p:txBody>
      </p:sp>
      <p:pic>
        <p:nvPicPr>
          <p:cNvPr id="33794" name="Picture 2" descr="http://i39.photobucket.com/albums/e199/rixtel/max%20luc%20baco/Vooraanzicht19-04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284984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Afwijkingen van de keelholte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</a:p>
          <a:p>
            <a:r>
              <a:rPr lang="nl-NL" dirty="0" smtClean="0"/>
              <a:t>Ontstekingen</a:t>
            </a:r>
          </a:p>
          <a:p>
            <a:r>
              <a:rPr lang="nl-NL" dirty="0" smtClean="0"/>
              <a:t>Trauma</a:t>
            </a:r>
          </a:p>
          <a:p>
            <a:r>
              <a:rPr lang="nl-NL" dirty="0" smtClean="0"/>
              <a:t>Tumoren</a:t>
            </a:r>
            <a:endParaRPr lang="nl-NL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Aangeboren afwijkingen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Verhoogde groei weefsel (Hyperplasie)</a:t>
            </a:r>
          </a:p>
          <a:p>
            <a:r>
              <a:rPr lang="nl-NL" dirty="0" smtClean="0"/>
              <a:t>Onvoldoende ontwikkeling (Hypoplasie) </a:t>
            </a:r>
            <a:endParaRPr lang="nl-NL" dirty="0"/>
          </a:p>
        </p:txBody>
      </p:sp>
      <p:pic>
        <p:nvPicPr>
          <p:cNvPr id="31746" name="Picture 2" descr="http://frenchbulldogsite.com/wp-content/uploads/french-bulldo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469069" cy="3351802"/>
          </a:xfrm>
          <a:prstGeom prst="rect">
            <a:avLst/>
          </a:prstGeom>
          <a:noFill/>
        </p:spPr>
      </p:pic>
      <p:pic>
        <p:nvPicPr>
          <p:cNvPr id="31748" name="Picture 4" descr="http://t3.gstatic.com/images?q=tbn:ANd9GcQ524P0Z3WcRxocbyvkiLoEKuYfyXCtdZ9fEFi1KLy2UbCiNXKe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9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Infectie door virussen/bacteriën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  <a:r>
              <a:rPr lang="nl-NL" dirty="0" smtClean="0"/>
              <a:t>				</a:t>
            </a:r>
          </a:p>
          <a:p>
            <a:pPr>
              <a:buNone/>
            </a:pPr>
            <a:r>
              <a:rPr lang="nl-NL" dirty="0" smtClean="0"/>
              <a:t>- Keelslijmvlies = rood/opgezet</a:t>
            </a:r>
          </a:p>
          <a:p>
            <a:pPr>
              <a:buNone/>
            </a:pPr>
            <a:r>
              <a:rPr lang="nl-NL" dirty="0" smtClean="0"/>
              <a:t>- Pijn</a:t>
            </a:r>
          </a:p>
          <a:p>
            <a:pPr>
              <a:buNone/>
            </a:pPr>
            <a:r>
              <a:rPr lang="nl-NL" dirty="0" smtClean="0"/>
              <a:t>- Overmatig speekselen</a:t>
            </a:r>
          </a:p>
          <a:p>
            <a:pPr>
              <a:buNone/>
            </a:pPr>
            <a:r>
              <a:rPr lang="nl-NL" dirty="0" smtClean="0"/>
              <a:t>- Veel slikken</a:t>
            </a:r>
          </a:p>
          <a:p>
            <a:pPr>
              <a:buNone/>
            </a:pPr>
            <a:r>
              <a:rPr lang="nl-NL" dirty="0" smtClean="0"/>
              <a:t>- Stank uit de bek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 </a:t>
            </a:r>
          </a:p>
          <a:p>
            <a:pPr>
              <a:buNone/>
            </a:pPr>
            <a:r>
              <a:rPr lang="nl-NL" dirty="0" smtClean="0"/>
              <a:t>- Antibiotica 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Ademhalingsapparaat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Neus</a:t>
            </a:r>
          </a:p>
          <a:p>
            <a:r>
              <a:rPr lang="nl-NL" dirty="0" smtClean="0"/>
              <a:t>Keel</a:t>
            </a:r>
          </a:p>
          <a:p>
            <a:r>
              <a:rPr lang="nl-NL" dirty="0" smtClean="0"/>
              <a:t>Strottenhoofd</a:t>
            </a:r>
          </a:p>
          <a:p>
            <a:r>
              <a:rPr lang="nl-NL" dirty="0" smtClean="0"/>
              <a:t>Luchtpijp</a:t>
            </a:r>
          </a:p>
          <a:p>
            <a:r>
              <a:rPr lang="nl-NL" dirty="0" smtClean="0"/>
              <a:t>Bronchiën</a:t>
            </a:r>
          </a:p>
          <a:p>
            <a:r>
              <a:rPr lang="nl-NL" dirty="0" smtClean="0"/>
              <a:t>Longen</a:t>
            </a:r>
          </a:p>
          <a:p>
            <a:r>
              <a:rPr lang="nl-NL" dirty="0" smtClean="0"/>
              <a:t>Longvliezen</a:t>
            </a:r>
          </a:p>
          <a:p>
            <a:r>
              <a:rPr lang="nl-NL" dirty="0" smtClean="0"/>
              <a:t>Borstkas</a:t>
            </a:r>
          </a:p>
          <a:p>
            <a:r>
              <a:rPr lang="nl-NL" dirty="0" smtClean="0"/>
              <a:t>Middenrif</a:t>
            </a:r>
          </a:p>
          <a:p>
            <a:r>
              <a:rPr lang="nl-NL" dirty="0" smtClean="0"/>
              <a:t>Ademhalingsspieren 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4525963"/>
          </a:xfrm>
        </p:spPr>
        <p:txBody>
          <a:bodyPr/>
          <a:lstStyle/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Oorzaak</a:t>
            </a:r>
          </a:p>
          <a:p>
            <a:pPr>
              <a:buNone/>
            </a:pPr>
            <a:r>
              <a:rPr lang="nl-NL" dirty="0" smtClean="0"/>
              <a:t>- Spelen met stokken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Hechten van de wond onder volledige narcose</a:t>
            </a:r>
            <a:endParaRPr lang="nl-NL" dirty="0"/>
          </a:p>
        </p:txBody>
      </p:sp>
      <p:pic>
        <p:nvPicPr>
          <p:cNvPr id="29698" name="Picture 2" descr="http://us.123rf.com/400wm/400/400/fjvsoares/fjvsoares0607/fjvsoares060700001/454704-hond-spelen-met-een-s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882008" cy="2241860"/>
          </a:xfrm>
          <a:prstGeom prst="rect">
            <a:avLst/>
          </a:prstGeom>
          <a:noFill/>
        </p:spPr>
      </p:pic>
      <p:pic>
        <p:nvPicPr>
          <p:cNvPr id="29700" name="Picture 4" descr="http://static2.cuantogato.com/cgs/2013/05/CG_29927_si_quieres_este_palo_para_que_lo_tiras.jpg"/>
          <p:cNvPicPr>
            <a:picLocks noChangeAspect="1" noChangeArrowheads="1"/>
          </p:cNvPicPr>
          <p:nvPr/>
        </p:nvPicPr>
        <p:blipFill>
          <a:blip r:embed="rId3" cstate="print"/>
          <a:srcRect t="13020" r="7843" b="16674"/>
          <a:stretch>
            <a:fillRect/>
          </a:stretch>
        </p:blipFill>
        <p:spPr bwMode="auto">
          <a:xfrm>
            <a:off x="4932040" y="3933056"/>
            <a:ext cx="388576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Chemotherapie </a:t>
            </a:r>
          </a:p>
          <a:p>
            <a:r>
              <a:rPr lang="nl-NL" dirty="0" smtClean="0"/>
              <a:t>Bestraling</a:t>
            </a:r>
            <a:endParaRPr lang="nl-NL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het strottenhoofd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</a:p>
          <a:p>
            <a:r>
              <a:rPr lang="nl-NL" dirty="0" smtClean="0"/>
              <a:t>Ontstekingen</a:t>
            </a:r>
          </a:p>
          <a:p>
            <a:r>
              <a:rPr lang="nl-NL" dirty="0" smtClean="0"/>
              <a:t>Trauma</a:t>
            </a:r>
          </a:p>
          <a:p>
            <a:r>
              <a:rPr lang="nl-NL" dirty="0" smtClean="0"/>
              <a:t>Tumoren</a:t>
            </a:r>
            <a:endParaRPr lang="nl-NL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Strottenhoofdverlamming </a:t>
            </a:r>
          </a:p>
          <a:p>
            <a:r>
              <a:rPr lang="nl-NL" dirty="0" smtClean="0"/>
              <a:t>Erfelijk</a:t>
            </a:r>
          </a:p>
          <a:p>
            <a:r>
              <a:rPr lang="nl-NL" dirty="0" smtClean="0"/>
              <a:t>Komt veel voor bij bouvier </a:t>
            </a:r>
            <a:br>
              <a:rPr lang="nl-NL" dirty="0" smtClean="0"/>
            </a:b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</a:p>
          <a:p>
            <a:pPr>
              <a:buNone/>
            </a:pPr>
            <a:r>
              <a:rPr lang="nl-NL" dirty="0" smtClean="0"/>
              <a:t>- Stridor </a:t>
            </a:r>
          </a:p>
          <a:p>
            <a:pPr>
              <a:buNone/>
            </a:pPr>
            <a:r>
              <a:rPr lang="nl-NL" dirty="0" smtClean="0"/>
              <a:t>- Dyspneu</a:t>
            </a:r>
          </a:p>
          <a:p>
            <a:pPr>
              <a:buNone/>
            </a:pPr>
            <a:r>
              <a:rPr lang="nl-NL" dirty="0" smtClean="0"/>
              <a:t>- Benauwdheid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Operatie</a:t>
            </a:r>
            <a:endParaRPr lang="nl-NL" dirty="0"/>
          </a:p>
        </p:txBody>
      </p:sp>
      <p:pic>
        <p:nvPicPr>
          <p:cNvPr id="26626" name="Picture 2" descr="http://angelplace.net/CentauriKennel/Gal/Gambit2.jpg"/>
          <p:cNvPicPr>
            <a:picLocks noChangeAspect="1" noChangeArrowheads="1"/>
          </p:cNvPicPr>
          <p:nvPr/>
        </p:nvPicPr>
        <p:blipFill>
          <a:blip r:embed="rId2" cstate="print"/>
          <a:srcRect t="4918" r="1505"/>
          <a:stretch>
            <a:fillRect/>
          </a:stretch>
        </p:blipFill>
        <p:spPr bwMode="auto">
          <a:xfrm>
            <a:off x="5076056" y="2708920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Veroorzaakt door bacteriën en virussen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</a:p>
          <a:p>
            <a:pPr>
              <a:buNone/>
            </a:pPr>
            <a:r>
              <a:rPr lang="nl-NL" dirty="0" smtClean="0"/>
              <a:t>- Hoesten</a:t>
            </a:r>
          </a:p>
          <a:p>
            <a:pPr>
              <a:buNone/>
            </a:pPr>
            <a:r>
              <a:rPr lang="nl-NL" dirty="0" smtClean="0"/>
              <a:t>- Gedeeltelijk verlies van de stem</a:t>
            </a:r>
          </a:p>
          <a:p>
            <a:pPr>
              <a:buNone/>
            </a:pPr>
            <a:r>
              <a:rPr lang="nl-NL" dirty="0" smtClean="0"/>
              <a:t>- Kokhalzen </a:t>
            </a:r>
            <a:br>
              <a:rPr lang="nl-NL" dirty="0" smtClean="0"/>
            </a:b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Rust</a:t>
            </a:r>
          </a:p>
          <a:p>
            <a:pPr>
              <a:buNone/>
            </a:pPr>
            <a:r>
              <a:rPr lang="nl-NL" dirty="0" smtClean="0"/>
              <a:t>- Hoestsiroop</a:t>
            </a:r>
            <a:endParaRPr lang="nl-N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Ophoping van vocht in het strottenhoofd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Insectenbeet </a:t>
            </a:r>
          </a:p>
          <a:p>
            <a:r>
              <a:rPr lang="nl-NL" dirty="0" smtClean="0"/>
              <a:t>Benauwdheid</a:t>
            </a:r>
          </a:p>
          <a:p>
            <a:r>
              <a:rPr lang="nl-NL" dirty="0" smtClean="0"/>
              <a:t>Opzwelling</a:t>
            </a:r>
            <a:endParaRPr lang="nl-NL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Spelen met stokken 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- Bloedingen</a:t>
            </a:r>
          </a:p>
          <a:p>
            <a:pPr>
              <a:buNone/>
            </a:pPr>
            <a:r>
              <a:rPr lang="nl-NL" dirty="0" smtClean="0"/>
              <a:t>- Pijn</a:t>
            </a:r>
          </a:p>
          <a:p>
            <a:pPr>
              <a:buNone/>
            </a:pPr>
            <a:r>
              <a:rPr lang="nl-NL" dirty="0" smtClean="0"/>
              <a:t>- Dyspneu </a:t>
            </a:r>
            <a:endParaRPr lang="nl-NL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Vaak kwaadaardig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Operatie</a:t>
            </a:r>
          </a:p>
          <a:p>
            <a:pPr>
              <a:buNone/>
            </a:pPr>
            <a:r>
              <a:rPr lang="nl-NL" dirty="0" smtClean="0"/>
              <a:t>- Euthanasie </a:t>
            </a:r>
            <a:endParaRPr lang="nl-NL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de luchtpijp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</a:p>
          <a:p>
            <a:r>
              <a:rPr lang="nl-NL" dirty="0" smtClean="0"/>
              <a:t>Corpus alienum</a:t>
            </a:r>
          </a:p>
          <a:p>
            <a:r>
              <a:rPr lang="nl-NL" dirty="0" smtClean="0"/>
              <a:t>Ontstekingen</a:t>
            </a:r>
          </a:p>
          <a:p>
            <a:r>
              <a:rPr lang="nl-NL" dirty="0" smtClean="0"/>
              <a:t>Trauma</a:t>
            </a:r>
          </a:p>
          <a:p>
            <a:r>
              <a:rPr lang="nl-NL" dirty="0" smtClean="0"/>
              <a:t>Tumoren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Door onvoldoende ontwikkeling</a:t>
            </a:r>
            <a:r>
              <a:rPr lang="nl-NL" dirty="0" smtClean="0">
                <a:sym typeface="Wingdings" pitchFamily="2" charset="2"/>
              </a:rPr>
              <a:t> misvormd</a:t>
            </a:r>
          </a:p>
          <a:p>
            <a:r>
              <a:rPr lang="nl-NL" dirty="0" smtClean="0">
                <a:sym typeface="Wingdings" pitchFamily="2" charset="2"/>
              </a:rPr>
              <a:t>Chihuahua en Yorkshire terriër </a:t>
            </a:r>
          </a:p>
          <a:p>
            <a:pPr>
              <a:buNone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  <a:sym typeface="Wingdings" pitchFamily="2" charset="2"/>
              </a:rPr>
              <a:t>Symptomen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- In en uitademing gepaard met hoesten en stridor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- Minste inspanning dier al benauwd </a:t>
            </a:r>
          </a:p>
          <a:p>
            <a:pPr>
              <a:buFontTx/>
              <a:buChar char="-"/>
            </a:pPr>
            <a:endParaRPr lang="nl-NL" dirty="0" smtClean="0">
              <a:sym typeface="Wingdings" pitchFamily="2" charset="2"/>
            </a:endParaRPr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  <a:sym typeface="Wingdings" pitchFamily="2" charset="2"/>
              </a:rPr>
              <a:t>Behandeling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- Klachten verminderen door rustig houden 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- Hoestdrankje </a:t>
            </a:r>
          </a:p>
          <a:p>
            <a:pPr>
              <a:buNone/>
            </a:pPr>
            <a:r>
              <a:rPr lang="nl-NL" dirty="0" smtClean="0">
                <a:sym typeface="Wingdings" pitchFamily="2" charset="2"/>
              </a:rPr>
              <a:t>- Euthanasie </a:t>
            </a:r>
          </a:p>
          <a:p>
            <a:pPr>
              <a:buFontTx/>
              <a:buChar char="-"/>
            </a:pPr>
            <a:endParaRPr lang="nl-NL" dirty="0" smtClean="0">
              <a:sym typeface="Wingdings" pitchFamily="2" charset="2"/>
            </a:endParaRPr>
          </a:p>
          <a:p>
            <a:endParaRPr lang="nl-NL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Hoesten en niezen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Reflex</a:t>
            </a:r>
          </a:p>
          <a:p>
            <a:r>
              <a:rPr lang="nl-NL" dirty="0" smtClean="0"/>
              <a:t>Zintuigen geven signalen door</a:t>
            </a:r>
          </a:p>
          <a:p>
            <a:r>
              <a:rPr lang="nl-NL" dirty="0" smtClean="0"/>
              <a:t>10</a:t>
            </a:r>
            <a:r>
              <a:rPr lang="nl-NL" baseline="30000" dirty="0" smtClean="0"/>
              <a:t>e</a:t>
            </a:r>
            <a:r>
              <a:rPr lang="nl-NL" dirty="0" smtClean="0"/>
              <a:t> hersenzenuw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7106" name="Picture 2" descr="http://www.brainfuel.nl/files/0/0/0/3/0003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3016"/>
            <a:ext cx="4104456" cy="308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Corpus alienum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- Paniek </a:t>
            </a:r>
          </a:p>
          <a:p>
            <a:pPr>
              <a:buNone/>
            </a:pPr>
            <a:r>
              <a:rPr lang="nl-NL" dirty="0" smtClean="0"/>
              <a:t>- Hoesten</a:t>
            </a:r>
          </a:p>
          <a:p>
            <a:pPr>
              <a:buNone/>
            </a:pPr>
            <a:r>
              <a:rPr lang="nl-NL" dirty="0" smtClean="0"/>
              <a:t>- Kokhalzen</a:t>
            </a:r>
          </a:p>
          <a:p>
            <a:pPr>
              <a:buNone/>
            </a:pPr>
            <a:r>
              <a:rPr lang="nl-NL" dirty="0" smtClean="0"/>
              <a:t>- Benauwdheid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Voorwerp verwijderen </a:t>
            </a:r>
            <a:endParaRPr lang="nl-NL" dirty="0"/>
          </a:p>
        </p:txBody>
      </p:sp>
      <p:pic>
        <p:nvPicPr>
          <p:cNvPr id="19458" name="Picture 2" descr="http://www.grandmashomeremedies.com/wp-content/uploads/kennel_cou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556858" cy="329602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554162"/>
            <a:ext cx="6211416" cy="452596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Vaak gepaard met ontstekingen van de bronchiën en voorste luchtwegen </a:t>
            </a:r>
          </a:p>
          <a:p>
            <a:r>
              <a:rPr lang="nl-NL" dirty="0" smtClean="0"/>
              <a:t>Kennelhoest</a:t>
            </a:r>
          </a:p>
          <a:p>
            <a:r>
              <a:rPr lang="nl-NL" dirty="0" smtClean="0"/>
              <a:t>Niesziekte</a:t>
            </a:r>
          </a:p>
          <a:p>
            <a:r>
              <a:rPr lang="nl-NL" dirty="0" smtClean="0"/>
              <a:t>Kattengriep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Preventie: </a:t>
            </a:r>
          </a:p>
          <a:p>
            <a:pPr>
              <a:buNone/>
            </a:pPr>
            <a:r>
              <a:rPr lang="nl-NL" dirty="0" smtClean="0">
                <a:solidFill>
                  <a:schemeClr val="tx1"/>
                </a:solidFill>
              </a:rPr>
              <a:t>- </a:t>
            </a:r>
            <a:r>
              <a:rPr lang="nl-NL" dirty="0" smtClean="0"/>
              <a:t>Vaccineren! </a:t>
            </a:r>
            <a:endParaRPr lang="nl-NL" dirty="0"/>
          </a:p>
        </p:txBody>
      </p:sp>
      <p:pic>
        <p:nvPicPr>
          <p:cNvPr id="18434" name="Picture 2" descr="http://www.dibevo.nl/files/uploads/misc/vaccinatie-k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286250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Oorzaak</a:t>
            </a:r>
          </a:p>
          <a:p>
            <a:pPr>
              <a:buNone/>
            </a:pPr>
            <a:r>
              <a:rPr lang="nl-NL" dirty="0" smtClean="0"/>
              <a:t>- Bijten</a:t>
            </a:r>
          </a:p>
          <a:p>
            <a:pPr>
              <a:buNone/>
            </a:pPr>
            <a:r>
              <a:rPr lang="nl-NL" dirty="0" smtClean="0"/>
              <a:t>- Geweld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Operatief de scheuren hechten </a:t>
            </a:r>
            <a:endParaRPr lang="nl-NL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Zeldzaam </a:t>
            </a:r>
            <a:endParaRPr lang="nl-NL" dirty="0"/>
          </a:p>
        </p:txBody>
      </p:sp>
      <p:pic>
        <p:nvPicPr>
          <p:cNvPr id="16386" name="Picture 2" descr="http://www.huisdierendokter.nl/hals-hond-vo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672408" cy="48872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de bronchiën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</a:p>
          <a:p>
            <a:r>
              <a:rPr lang="nl-NL" dirty="0" smtClean="0"/>
              <a:t>Ontstekingen</a:t>
            </a:r>
          </a:p>
          <a:p>
            <a:r>
              <a:rPr lang="nl-NL" dirty="0" smtClean="0"/>
              <a:t>Chronische bronchitis</a:t>
            </a:r>
          </a:p>
          <a:p>
            <a:r>
              <a:rPr lang="nl-NL" dirty="0" smtClean="0"/>
              <a:t>Allergische bronchitis</a:t>
            </a:r>
          </a:p>
          <a:p>
            <a:r>
              <a:rPr lang="nl-NL" dirty="0" smtClean="0"/>
              <a:t>Trauma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Aangeboren afwijkingen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Vernauwing van de grote bronchiën </a:t>
            </a:r>
          </a:p>
          <a:p>
            <a:r>
              <a:rPr lang="nl-NL" dirty="0" smtClean="0"/>
              <a:t>Lijdt tot ontsteking en kortademigheid </a:t>
            </a:r>
            <a:endParaRPr lang="nl-NL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Wordt veroorzaakt door virusinfectie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Chronische bronchitis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 smtClean="0"/>
              <a:t>Gevolg van acute bronchitis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</a:p>
          <a:p>
            <a:pPr>
              <a:buNone/>
            </a:pPr>
            <a:r>
              <a:rPr lang="nl-NL" dirty="0" smtClean="0"/>
              <a:t>- Harde, natte hoest</a:t>
            </a:r>
          </a:p>
          <a:p>
            <a:pPr>
              <a:buNone/>
            </a:pPr>
            <a:r>
              <a:rPr lang="nl-NL" dirty="0" smtClean="0"/>
              <a:t>- Blijft ‘s nachts doorhoesten </a:t>
            </a:r>
          </a:p>
          <a:p>
            <a:pPr>
              <a:buNone/>
            </a:pPr>
            <a:r>
              <a:rPr lang="nl-NL" dirty="0" smtClean="0"/>
              <a:t>- ‘s ochtends vooral slijm </a:t>
            </a:r>
          </a:p>
          <a:p>
            <a:pPr>
              <a:buNone/>
            </a:pPr>
            <a:r>
              <a:rPr lang="nl-NL" dirty="0" smtClean="0"/>
              <a:t>- Verminderd uithoudingsvermogen</a:t>
            </a:r>
          </a:p>
          <a:p>
            <a:pPr>
              <a:buNone/>
            </a:pPr>
            <a:r>
              <a:rPr lang="nl-NL" dirty="0" smtClean="0"/>
              <a:t>- Vermagering </a:t>
            </a:r>
          </a:p>
          <a:p>
            <a:pPr>
              <a:buNone/>
            </a:pPr>
            <a:r>
              <a:rPr lang="nl-NL" dirty="0" smtClean="0"/>
              <a:t>- Geen koorts</a:t>
            </a:r>
          </a:p>
          <a:p>
            <a:pPr>
              <a:buNone/>
            </a:pPr>
            <a:r>
              <a:rPr lang="nl-NL" dirty="0" smtClean="0"/>
              <a:t>- Eetlust matig tot normaal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 </a:t>
            </a:r>
          </a:p>
          <a:p>
            <a:pPr>
              <a:buNone/>
            </a:pPr>
            <a:r>
              <a:rPr lang="nl-NL" dirty="0" smtClean="0"/>
              <a:t>- Rust </a:t>
            </a:r>
          </a:p>
          <a:p>
            <a:pPr>
              <a:buNone/>
            </a:pPr>
            <a:r>
              <a:rPr lang="nl-NL" dirty="0" smtClean="0"/>
              <a:t>- Antibiotica </a:t>
            </a:r>
            <a:endParaRPr lang="nl-N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Allergische bronchitis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Ontstaan door overgevoeligheidsreacties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</a:p>
          <a:p>
            <a:pPr>
              <a:buNone/>
            </a:pPr>
            <a:r>
              <a:rPr lang="nl-NL" dirty="0" smtClean="0"/>
              <a:t>- Benauwd</a:t>
            </a:r>
          </a:p>
          <a:p>
            <a:pPr>
              <a:buNone/>
            </a:pPr>
            <a:r>
              <a:rPr lang="nl-NL" dirty="0" smtClean="0"/>
              <a:t>- Versnelde ademhaling</a:t>
            </a:r>
          </a:p>
          <a:p>
            <a:pPr>
              <a:buNone/>
            </a:pPr>
            <a:r>
              <a:rPr lang="nl-NL" dirty="0" smtClean="0"/>
              <a:t>- Sterke ademhaling</a:t>
            </a:r>
          </a:p>
          <a:p>
            <a:pPr>
              <a:buNone/>
            </a:pPr>
            <a:r>
              <a:rPr lang="nl-NL" dirty="0" smtClean="0"/>
              <a:t>- Blauwkleuring van de slijmvliezen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 kat</a:t>
            </a:r>
          </a:p>
          <a:p>
            <a:pPr>
              <a:buNone/>
            </a:pPr>
            <a:r>
              <a:rPr lang="nl-NL" dirty="0" smtClean="0"/>
              <a:t>- Het geven van aminophylline of epinefrine </a:t>
            </a:r>
          </a:p>
          <a:p>
            <a:pPr>
              <a:buNone/>
            </a:pPr>
            <a:r>
              <a:rPr lang="nl-NL" dirty="0" smtClean="0"/>
              <a:t>- Corticosteroiden en antibiotica </a:t>
            </a:r>
          </a:p>
          <a:p>
            <a:pPr>
              <a:buNone/>
            </a:pPr>
            <a:r>
              <a:rPr lang="nl-NL" dirty="0" smtClean="0"/>
              <a:t>- Ernstig geval </a:t>
            </a:r>
            <a:r>
              <a:rPr lang="nl-NL" dirty="0" smtClean="0">
                <a:sym typeface="Wingdings" pitchFamily="2" charset="2"/>
              </a:rPr>
              <a:t> zuurstof toedienen! 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 hond</a:t>
            </a:r>
          </a:p>
          <a:p>
            <a:pPr>
              <a:buNone/>
            </a:pPr>
            <a:r>
              <a:rPr lang="nl-NL" dirty="0" smtClean="0"/>
              <a:t>- Corticosteroiden en antibiotica </a:t>
            </a:r>
            <a:endParaRPr lang="nl-NL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Voorwerp loopt vast in de bronchiën</a:t>
            </a:r>
          </a:p>
          <a:p>
            <a:r>
              <a:rPr lang="nl-NL" dirty="0" smtClean="0"/>
              <a:t>Klein voorwerp (splinter) kan soms na weken pas symptomen geven 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Diagnose</a:t>
            </a:r>
          </a:p>
          <a:p>
            <a:pPr>
              <a:buNone/>
            </a:pPr>
            <a:r>
              <a:rPr lang="nl-NL" dirty="0" smtClean="0"/>
              <a:t>- Röntgenfoto</a:t>
            </a:r>
          </a:p>
          <a:p>
            <a:pPr>
              <a:buNone/>
            </a:pPr>
            <a:r>
              <a:rPr lang="nl-NL" dirty="0" smtClean="0"/>
              <a:t>- Bronchoscopie (apparaat om bronchiën mee te bekijken)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Luchtpijp/bronchiën/longen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554162"/>
            <a:ext cx="5635352" cy="4525963"/>
          </a:xfrm>
        </p:spPr>
        <p:txBody>
          <a:bodyPr/>
          <a:lstStyle/>
          <a:p>
            <a:r>
              <a:rPr lang="nl-NL" u="sng" dirty="0" smtClean="0"/>
              <a:t>Luchtpijp</a:t>
            </a:r>
            <a:br>
              <a:rPr lang="nl-NL" u="sng" dirty="0" smtClean="0"/>
            </a:br>
            <a:r>
              <a:rPr lang="nl-NL" dirty="0" smtClean="0"/>
              <a:t>Volgt op het strottenhoofd</a:t>
            </a:r>
            <a:br>
              <a:rPr lang="nl-NL" dirty="0" smtClean="0"/>
            </a:br>
            <a:r>
              <a:rPr lang="nl-NL" dirty="0" smtClean="0"/>
              <a:t>Grote zenuw (nervus vagus)</a:t>
            </a:r>
            <a:br>
              <a:rPr lang="nl-NL" dirty="0" smtClean="0"/>
            </a:br>
            <a:endParaRPr lang="nl-NL" dirty="0" smtClean="0"/>
          </a:p>
          <a:p>
            <a:r>
              <a:rPr lang="nl-NL" u="sng" dirty="0" smtClean="0"/>
              <a:t>Bronchiën en longen</a:t>
            </a:r>
            <a:br>
              <a:rPr lang="nl-NL" u="sng" dirty="0" smtClean="0"/>
            </a:br>
            <a:r>
              <a:rPr lang="nl-NL" dirty="0" smtClean="0"/>
              <a:t>Bifurcatie (splitsing) </a:t>
            </a:r>
            <a:br>
              <a:rPr lang="nl-NL" dirty="0" smtClean="0"/>
            </a:br>
            <a:r>
              <a:rPr lang="nl-NL" dirty="0" smtClean="0"/>
              <a:t>Voeren lucht naar beide longen</a:t>
            </a:r>
            <a:endParaRPr lang="nl-NL" u="sng" dirty="0"/>
          </a:p>
        </p:txBody>
      </p:sp>
      <p:pic>
        <p:nvPicPr>
          <p:cNvPr id="46082" name="Picture 2" descr="http://stoppenmetrokenisgeen.punt.nl/_files/2007-10-27/lo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708920"/>
            <a:ext cx="3390156" cy="377863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de longen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Ontstekingen</a:t>
            </a:r>
          </a:p>
          <a:p>
            <a:r>
              <a:rPr lang="nl-NL" dirty="0" smtClean="0"/>
              <a:t>Trauma</a:t>
            </a:r>
          </a:p>
          <a:p>
            <a:r>
              <a:rPr lang="nl-NL" dirty="0" smtClean="0"/>
              <a:t>Tumoren</a:t>
            </a:r>
          </a:p>
          <a:p>
            <a:r>
              <a:rPr lang="nl-NL" dirty="0" smtClean="0"/>
              <a:t>Ophoping van vocht in de longen </a:t>
            </a:r>
            <a:endParaRPr lang="nl-N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 smtClean="0"/>
              <a:t>Niet infectieus				</a:t>
            </a:r>
            <a:r>
              <a:rPr lang="nl-NL" dirty="0" smtClean="0">
                <a:solidFill>
                  <a:srgbClr val="0070C0"/>
                </a:solidFill>
              </a:rPr>
              <a:t>Symptomen:</a:t>
            </a:r>
            <a:r>
              <a:rPr lang="nl-NL" dirty="0" smtClean="0"/>
              <a:t>		</a:t>
            </a:r>
          </a:p>
          <a:p>
            <a:pPr>
              <a:buNone/>
            </a:pPr>
            <a:r>
              <a:rPr lang="nl-NL" dirty="0" smtClean="0"/>
              <a:t>- Allergie 					- Algemeen ziek</a:t>
            </a:r>
          </a:p>
          <a:p>
            <a:pPr>
              <a:buNone/>
            </a:pPr>
            <a:r>
              <a:rPr lang="nl-NL" dirty="0" smtClean="0"/>
              <a:t>- Bloedvergiftiging				- Koorts</a:t>
            </a:r>
          </a:p>
          <a:p>
            <a:pPr>
              <a:buNone/>
            </a:pPr>
            <a:r>
              <a:rPr lang="nl-NL" dirty="0" smtClean="0"/>
              <a:t>- Prikkelende 				- Geen eetlust</a:t>
            </a:r>
          </a:p>
          <a:p>
            <a:pPr>
              <a:buNone/>
            </a:pPr>
            <a:r>
              <a:rPr lang="nl-NL" dirty="0" smtClean="0"/>
              <a:t>- Chemische stoffen 			- Uitdroging</a:t>
            </a:r>
            <a:br>
              <a:rPr lang="nl-NL" dirty="0" smtClean="0"/>
            </a:br>
            <a:r>
              <a:rPr lang="nl-NL" dirty="0" smtClean="0"/>
              <a:t>					- Malaise</a:t>
            </a:r>
          </a:p>
          <a:p>
            <a:r>
              <a:rPr lang="nl-NL" dirty="0" smtClean="0"/>
              <a:t>Infectieus				- Hoesten</a:t>
            </a:r>
          </a:p>
          <a:p>
            <a:pPr>
              <a:buNone/>
            </a:pPr>
            <a:r>
              <a:rPr lang="nl-NL" dirty="0" smtClean="0"/>
              <a:t>- Virussen 				- Slikken</a:t>
            </a:r>
          </a:p>
          <a:p>
            <a:pPr>
              <a:buNone/>
            </a:pPr>
            <a:r>
              <a:rPr lang="nl-NL" dirty="0" smtClean="0"/>
              <a:t>- Tuberculose 				- Kortademigheid</a:t>
            </a:r>
          </a:p>
          <a:p>
            <a:pPr>
              <a:buNone/>
            </a:pPr>
            <a:r>
              <a:rPr lang="nl-NL" dirty="0" smtClean="0"/>
              <a:t>- Schimmels 				</a:t>
            </a:r>
            <a:r>
              <a:rPr lang="nl-NL" dirty="0" smtClean="0">
                <a:solidFill>
                  <a:srgbClr val="0070C0"/>
                </a:solidFill>
              </a:rPr>
              <a:t>Diagnose:</a:t>
            </a:r>
          </a:p>
          <a:p>
            <a:pPr>
              <a:buNone/>
            </a:pPr>
            <a:r>
              <a:rPr lang="nl-NL" dirty="0" smtClean="0"/>
              <a:t>- Protozoën				- Röntgenfoto’s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Antibiotica </a:t>
            </a:r>
          </a:p>
          <a:p>
            <a:pPr>
              <a:buNone/>
            </a:pPr>
            <a:r>
              <a:rPr lang="nl-NL" dirty="0" smtClean="0"/>
              <a:t>- Slijmverdunner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Trauma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Mechanisch geweld (van binnen of buiten af)</a:t>
            </a:r>
          </a:p>
          <a:p>
            <a:r>
              <a:rPr lang="nl-NL" dirty="0" smtClean="0"/>
              <a:t>Chemische stoffen</a:t>
            </a:r>
          </a:p>
        </p:txBody>
      </p:sp>
      <p:pic>
        <p:nvPicPr>
          <p:cNvPr id="7170" name="Picture 2" descr="http://www.thailandblog.nl/wp-content/uploads/2011/10/hond-overstro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12976"/>
            <a:ext cx="3979558" cy="34065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Tumoren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Meestal door uitzaaiingen </a:t>
            </a:r>
          </a:p>
          <a:p>
            <a:r>
              <a:rPr lang="nl-NL" dirty="0" smtClean="0"/>
              <a:t>Vaak uitzaaiingen naar lever en long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</a:p>
          <a:p>
            <a:pPr>
              <a:buNone/>
            </a:pPr>
            <a:r>
              <a:rPr lang="nl-NL" dirty="0" smtClean="0"/>
              <a:t>- Chronisch hoesten</a:t>
            </a:r>
          </a:p>
          <a:p>
            <a:pPr>
              <a:buNone/>
            </a:pPr>
            <a:r>
              <a:rPr lang="nl-NL" dirty="0" smtClean="0"/>
              <a:t>- Benauwd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Diagnose</a:t>
            </a:r>
          </a:p>
          <a:p>
            <a:pPr>
              <a:buNone/>
            </a:pPr>
            <a:r>
              <a:rPr lang="nl-NL" dirty="0" smtClean="0"/>
              <a:t>- Röntgenfoto’s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Niet mogelijk</a:t>
            </a:r>
          </a:p>
          <a:p>
            <a:pPr>
              <a:buNone/>
            </a:pPr>
            <a:r>
              <a:rPr lang="nl-NL" dirty="0" smtClean="0"/>
              <a:t>- Geven van pijnstillers </a:t>
            </a:r>
            <a:endParaRPr lang="nl-NL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Longoedeem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9696" y="1554162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Ophoping van vocht in de long </a:t>
            </a:r>
          </a:p>
          <a:p>
            <a:r>
              <a:rPr lang="nl-NL" dirty="0" smtClean="0"/>
              <a:t>Primair </a:t>
            </a:r>
          </a:p>
          <a:p>
            <a:r>
              <a:rPr lang="nl-NL" dirty="0" smtClean="0"/>
              <a:t>Secundair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  <a:r>
              <a:rPr lang="nl-NL" dirty="0" smtClean="0"/>
              <a:t>				</a:t>
            </a: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Benauwd				- Toedienen van zuurstof</a:t>
            </a:r>
          </a:p>
          <a:p>
            <a:pPr>
              <a:buNone/>
            </a:pPr>
            <a:r>
              <a:rPr lang="nl-NL" dirty="0" smtClean="0"/>
              <a:t>- Rusteloos				- Behandeling hart</a:t>
            </a:r>
          </a:p>
          <a:p>
            <a:pPr>
              <a:buNone/>
            </a:pPr>
            <a:r>
              <a:rPr lang="nl-NL" dirty="0" smtClean="0"/>
              <a:t>- Hoesten				- Euthanasie</a:t>
            </a:r>
          </a:p>
          <a:p>
            <a:pPr>
              <a:buNone/>
            </a:pPr>
            <a:r>
              <a:rPr lang="nl-NL" dirty="0" smtClean="0"/>
              <a:t>- Niet meer willen liggen</a:t>
            </a:r>
          </a:p>
          <a:p>
            <a:pPr>
              <a:buNone/>
            </a:pPr>
            <a:r>
              <a:rPr lang="nl-NL" dirty="0" smtClean="0"/>
              <a:t>- Angstig</a:t>
            </a:r>
          </a:p>
          <a:p>
            <a:pPr>
              <a:buNone/>
            </a:pPr>
            <a:r>
              <a:rPr lang="nl-NL" dirty="0" smtClean="0"/>
              <a:t>- Moeite met ademhalen</a:t>
            </a:r>
          </a:p>
          <a:p>
            <a:pPr>
              <a:buNone/>
            </a:pPr>
            <a:r>
              <a:rPr lang="nl-NL" dirty="0" smtClean="0"/>
              <a:t>- Veel spierinspanning</a:t>
            </a:r>
          </a:p>
          <a:p>
            <a:pPr>
              <a:buNone/>
            </a:pPr>
            <a:r>
              <a:rPr lang="nl-NL" dirty="0" smtClean="0"/>
              <a:t>- Koorts </a:t>
            </a:r>
            <a:endParaRPr lang="nl-NL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Ziekten van de pleurae (borstvlies)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Pleurale efussie</a:t>
            </a:r>
          </a:p>
          <a:p>
            <a:r>
              <a:rPr lang="nl-NL" dirty="0" smtClean="0"/>
              <a:t>Ontsteking van het borstvlies</a:t>
            </a:r>
            <a:endParaRPr lang="nl-NL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Pleurale efussie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= vocht achter de longen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Oorzaken </a:t>
            </a:r>
          </a:p>
          <a:p>
            <a:pPr>
              <a:buNone/>
            </a:pPr>
            <a:r>
              <a:rPr lang="nl-NL" dirty="0" smtClean="0"/>
              <a:t>- Ophoping van vocht in de borstholte</a:t>
            </a:r>
          </a:p>
          <a:p>
            <a:pPr>
              <a:buNone/>
            </a:pPr>
            <a:r>
              <a:rPr lang="nl-NL" dirty="0" smtClean="0"/>
              <a:t>- Hernia diafragmatica (middenrifbreuk) </a:t>
            </a:r>
          </a:p>
          <a:p>
            <a:pPr>
              <a:buNone/>
            </a:pPr>
            <a:r>
              <a:rPr lang="nl-NL" dirty="0" smtClean="0"/>
              <a:t>- Draaien van de longkwab (verhoging van de bloeddruk)</a:t>
            </a:r>
          </a:p>
          <a:p>
            <a:pPr>
              <a:buNone/>
            </a:pPr>
            <a:r>
              <a:rPr lang="nl-NL" dirty="0" smtClean="0"/>
              <a:t>- Te weinig eiwitten in het bloed</a:t>
            </a:r>
          </a:p>
          <a:p>
            <a:pPr>
              <a:buNone/>
            </a:pPr>
            <a:r>
              <a:rPr lang="nl-NL" dirty="0" smtClean="0"/>
              <a:t>- Ontsteking van het borstvlies</a:t>
            </a:r>
          </a:p>
          <a:p>
            <a:pPr>
              <a:buNone/>
            </a:pPr>
            <a:r>
              <a:rPr lang="nl-NL" dirty="0" smtClean="0"/>
              <a:t>- Tumoren van of in de buurt van het borstvlies</a:t>
            </a:r>
            <a:br>
              <a:rPr lang="nl-NL" dirty="0" smtClean="0"/>
            </a:b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Het verwijderen van de vocht</a:t>
            </a:r>
            <a:endParaRPr lang="nl-NL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Ontsteking van het borstvlies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Oorzaak</a:t>
            </a:r>
          </a:p>
          <a:p>
            <a:pPr>
              <a:buNone/>
            </a:pPr>
            <a:r>
              <a:rPr lang="nl-NL" dirty="0" smtClean="0"/>
              <a:t>- Tuberculose</a:t>
            </a:r>
          </a:p>
          <a:p>
            <a:pPr>
              <a:buNone/>
            </a:pPr>
            <a:r>
              <a:rPr lang="nl-NL" dirty="0" smtClean="0"/>
              <a:t>- FIP (buikvliesontsteking) </a:t>
            </a:r>
          </a:p>
          <a:p>
            <a:pPr>
              <a:buNone/>
            </a:pPr>
            <a:r>
              <a:rPr lang="nl-NL" dirty="0" smtClean="0"/>
              <a:t>- Besmetting met bacteriën (hond) 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Symptomen</a:t>
            </a:r>
          </a:p>
          <a:p>
            <a:pPr>
              <a:buNone/>
            </a:pPr>
            <a:r>
              <a:rPr lang="nl-NL" dirty="0" smtClean="0"/>
              <a:t>- Pijnlijke ademhaling</a:t>
            </a:r>
          </a:p>
          <a:p>
            <a:pPr>
              <a:buNone/>
            </a:pPr>
            <a:r>
              <a:rPr lang="nl-NL" dirty="0" smtClean="0"/>
              <a:t>- Algemeen ziek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Behandeling</a:t>
            </a:r>
          </a:p>
          <a:p>
            <a:pPr>
              <a:buNone/>
            </a:pPr>
            <a:r>
              <a:rPr lang="nl-NL" dirty="0" smtClean="0"/>
              <a:t>- Antibiotica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u="sng" dirty="0" smtClean="0"/>
              <a:t>Prognose is niet gunstig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Vragen???</a:t>
            </a:r>
            <a:endParaRPr lang="nl-NL" dirty="0"/>
          </a:p>
        </p:txBody>
      </p:sp>
      <p:pic>
        <p:nvPicPr>
          <p:cNvPr id="1026" name="Picture 2" descr="http://db2.stb.s-msn.com/i/52/2029B8887DFABC89DA1E4DE7F21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695950" cy="456247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555776" y="616530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Bedankt voor de aandacht! </a:t>
            </a:r>
            <a:r>
              <a:rPr lang="nl-NL" dirty="0" smtClean="0">
                <a:sym typeface="Wingdings" pitchFamily="2" charset="2"/>
              </a:rPr>
              <a:t> </a:t>
            </a:r>
            <a:endParaRPr lang="nl-NL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Gaswisseling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Energie </a:t>
            </a:r>
          </a:p>
          <a:p>
            <a:r>
              <a:rPr lang="nl-NL" dirty="0" smtClean="0"/>
              <a:t>Zuurstof</a:t>
            </a:r>
          </a:p>
          <a:p>
            <a:r>
              <a:rPr lang="nl-NL" dirty="0" smtClean="0"/>
              <a:t>Verbranding</a:t>
            </a:r>
          </a:p>
          <a:p>
            <a:endParaRPr lang="nl-NL" dirty="0" smtClean="0"/>
          </a:p>
        </p:txBody>
      </p:sp>
      <p:pic>
        <p:nvPicPr>
          <p:cNvPr id="45058" name="Picture 2" descr="http://users.telenet.be/hetmenselijklichaam/gaswisseling%20in%20de%20longen%20thinkqu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132856"/>
            <a:ext cx="3024336" cy="300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Longvliezen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554162"/>
            <a:ext cx="5203304" cy="4525963"/>
          </a:xfrm>
        </p:spPr>
        <p:txBody>
          <a:bodyPr/>
          <a:lstStyle/>
          <a:p>
            <a:r>
              <a:rPr lang="nl-NL" dirty="0" smtClean="0"/>
              <a:t>Bronchiën, longblaasjes &amp; tussenliggend weefsel</a:t>
            </a:r>
          </a:p>
          <a:p>
            <a:r>
              <a:rPr lang="nl-NL" dirty="0" smtClean="0"/>
              <a:t>Longen kunnen makkelijk bewegen </a:t>
            </a:r>
          </a:p>
          <a:p>
            <a:r>
              <a:rPr lang="nl-NL" dirty="0" smtClean="0"/>
              <a:t>Pleuraholte (longvliesspleet)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600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Ademhaling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u="sng" dirty="0" smtClean="0"/>
              <a:t>Ingeademde lucht</a:t>
            </a:r>
          </a:p>
          <a:p>
            <a:r>
              <a:rPr lang="nl-NL" dirty="0" smtClean="0"/>
              <a:t>20% zuurstof</a:t>
            </a:r>
          </a:p>
          <a:p>
            <a:r>
              <a:rPr lang="nl-NL" dirty="0" smtClean="0"/>
              <a:t>0,04% kooldioxide</a:t>
            </a:r>
          </a:p>
          <a:p>
            <a:pPr>
              <a:buNone/>
            </a:pPr>
            <a:r>
              <a:rPr lang="nl-NL" u="sng" dirty="0" smtClean="0"/>
              <a:t>Uitgeademde lucht</a:t>
            </a:r>
            <a:endParaRPr lang="nl-NL" dirty="0" smtClean="0"/>
          </a:p>
          <a:p>
            <a:r>
              <a:rPr lang="nl-NL" dirty="0" smtClean="0"/>
              <a:t>6% kooldioxide</a:t>
            </a:r>
          </a:p>
          <a:p>
            <a:r>
              <a:rPr lang="nl-NL" dirty="0" smtClean="0"/>
              <a:t>14% zuurstof</a:t>
            </a:r>
          </a:p>
          <a:p>
            <a:r>
              <a:rPr lang="nl-NL" dirty="0" smtClean="0"/>
              <a:t>80% stikstof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u="sng" dirty="0" smtClean="0"/>
          </a:p>
          <a:p>
            <a:endParaRPr lang="nl-NL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Typen ademhaling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Borstademhaling</a:t>
            </a:r>
            <a:br>
              <a:rPr lang="nl-NL" dirty="0" smtClean="0"/>
            </a:br>
            <a:r>
              <a:rPr lang="nl-NL" dirty="0" smtClean="0"/>
              <a:t>- wordt ook wel ribademhaling genoemd</a:t>
            </a:r>
          </a:p>
          <a:p>
            <a:r>
              <a:rPr lang="nl-NL" dirty="0" smtClean="0"/>
              <a:t>Buikademhaling</a:t>
            </a:r>
            <a:br>
              <a:rPr lang="nl-NL" dirty="0" smtClean="0"/>
            </a:br>
            <a:r>
              <a:rPr lang="nl-NL" dirty="0" smtClean="0"/>
              <a:t>- wordt ook wel middenrifademhaling genoemd</a:t>
            </a:r>
          </a:p>
          <a:p>
            <a:r>
              <a:rPr lang="nl-NL" dirty="0" smtClean="0"/>
              <a:t>Afwijkende ademhaling</a:t>
            </a:r>
            <a:br>
              <a:rPr lang="nl-NL" dirty="0" smtClean="0"/>
            </a:br>
            <a:r>
              <a:rPr lang="nl-NL" dirty="0" smtClean="0"/>
              <a:t>- gebroken/gekneusde rib</a:t>
            </a:r>
          </a:p>
          <a:p>
            <a:endParaRPr lang="nl-NL" dirty="0" smtClean="0"/>
          </a:p>
          <a:p>
            <a:pPr>
              <a:buNone/>
            </a:pPr>
            <a:r>
              <a:rPr lang="nl-NL" dirty="0" smtClean="0">
                <a:hlinkClick r:id="rId2"/>
              </a:rPr>
              <a:t>http://biodesk.nl/ademhaling/buik_borst_ademhaling.php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Benauwdheid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Longontsteking</a:t>
            </a:r>
          </a:p>
          <a:p>
            <a:r>
              <a:rPr lang="nl-NL" dirty="0" smtClean="0"/>
              <a:t>Uitademen </a:t>
            </a:r>
            <a:r>
              <a:rPr lang="nl-NL" dirty="0" smtClean="0">
                <a:sym typeface="Wingdings" pitchFamily="2" charset="2"/>
              </a:rPr>
              <a:t> passieve beweging </a:t>
            </a:r>
          </a:p>
          <a:p>
            <a:r>
              <a:rPr lang="nl-NL" dirty="0" smtClean="0">
                <a:sym typeface="Wingdings" pitchFamily="2" charset="2"/>
              </a:rPr>
              <a:t>Pijnlijk</a:t>
            </a:r>
            <a:endParaRPr lang="nl-NL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135C8BB06604F801B758892EEF8D2" ma:contentTypeVersion="" ma:contentTypeDescription="Een nieuw document maken." ma:contentTypeScope="" ma:versionID="7f81a98a7956dc3de2ce297246fbb1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661067-7CE4-4D0A-B4AD-565445210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F0C148-3A92-4455-80DA-F1160E95E0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38BAC-B9F4-4343-94EE-106116324CA0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</TotalTime>
  <Words>699</Words>
  <Application>Microsoft Office PowerPoint</Application>
  <PresentationFormat>Diavoorstelling (4:3)</PresentationFormat>
  <Paragraphs>330</Paragraphs>
  <Slides>48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3" baseType="lpstr">
      <vt:lpstr>Franklin Gothic Book</vt:lpstr>
      <vt:lpstr>Franklin Gothic Medium</vt:lpstr>
      <vt:lpstr>Wingdings</vt:lpstr>
      <vt:lpstr>Wingdings 2</vt:lpstr>
      <vt:lpstr>Trek</vt:lpstr>
      <vt:lpstr>Ademhaling</vt:lpstr>
      <vt:lpstr>Ademhalingsapparaat</vt:lpstr>
      <vt:lpstr>Hoesten en niezen</vt:lpstr>
      <vt:lpstr>Luchtpijp/bronchiën/longen</vt:lpstr>
      <vt:lpstr>Gaswisseling</vt:lpstr>
      <vt:lpstr>Longvliezen</vt:lpstr>
      <vt:lpstr>Ademhaling</vt:lpstr>
      <vt:lpstr>Typen ademhaling</vt:lpstr>
      <vt:lpstr>Benauwdheid</vt:lpstr>
      <vt:lpstr>Slijmvliezen</vt:lpstr>
      <vt:lpstr>Ductus botalli </vt:lpstr>
      <vt:lpstr>Pathologie algemene symptomen </vt:lpstr>
      <vt:lpstr>Ziekten van de neusspiegel/neusholten</vt:lpstr>
      <vt:lpstr>Aangeboren afwijkingen</vt:lpstr>
      <vt:lpstr>Ontsteking van de neusholte</vt:lpstr>
      <vt:lpstr>Tumoren</vt:lpstr>
      <vt:lpstr>Afwijkingen van de keelholte</vt:lpstr>
      <vt:lpstr>Aangeboren afwijkingen </vt:lpstr>
      <vt:lpstr>Ontstekingen</vt:lpstr>
      <vt:lpstr>Trauma</vt:lpstr>
      <vt:lpstr>Tumoren</vt:lpstr>
      <vt:lpstr>Ziekten van het strottenhoofd</vt:lpstr>
      <vt:lpstr>Aangeboren afwijkingen</vt:lpstr>
      <vt:lpstr>Ontstekingen</vt:lpstr>
      <vt:lpstr>Ophoping van vocht in het strottenhoofd</vt:lpstr>
      <vt:lpstr>Trauma</vt:lpstr>
      <vt:lpstr>Tumoren</vt:lpstr>
      <vt:lpstr>Ziekten van de luchtpijp</vt:lpstr>
      <vt:lpstr>Aangeboren afwijkingen</vt:lpstr>
      <vt:lpstr>Corpus alienum</vt:lpstr>
      <vt:lpstr>Ontstekingen </vt:lpstr>
      <vt:lpstr>Trauma</vt:lpstr>
      <vt:lpstr>Tumoren</vt:lpstr>
      <vt:lpstr>Ziekten van de bronchiën</vt:lpstr>
      <vt:lpstr>Aangeboren afwijkingen</vt:lpstr>
      <vt:lpstr>Ontstekingen</vt:lpstr>
      <vt:lpstr>Chronische bronchitis</vt:lpstr>
      <vt:lpstr>Allergische bronchitis</vt:lpstr>
      <vt:lpstr>trauma</vt:lpstr>
      <vt:lpstr>Ziekten van de longen</vt:lpstr>
      <vt:lpstr>Ontstekingen</vt:lpstr>
      <vt:lpstr>Trauma</vt:lpstr>
      <vt:lpstr>Tumoren</vt:lpstr>
      <vt:lpstr>Longoedeem</vt:lpstr>
      <vt:lpstr>Ziekten van de pleurae (borstvlies)</vt:lpstr>
      <vt:lpstr>Pleurale efussie</vt:lpstr>
      <vt:lpstr>Ontsteking van het borstvlies</vt:lpstr>
      <vt:lpstr>Vragen???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Ademhaling</dc:title>
  <dc:creator>Saskia</dc:creator>
  <cp:lastModifiedBy>Angelique Withaar</cp:lastModifiedBy>
  <cp:revision>63</cp:revision>
  <dcterms:created xsi:type="dcterms:W3CDTF">2013-10-12T09:19:05Z</dcterms:created>
  <dcterms:modified xsi:type="dcterms:W3CDTF">2014-11-26T08:57:56Z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0x0101000A7135C8BB06604F801B758892EEF8D2</vt:lpwstr>
  </property>
</Properties>
</file>